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svg"/><Relationship Id="rId16" Type="http://schemas.openxmlformats.org/officeDocument/2006/relationships/slideLayout" Target="../slideLayouts/slideLayout10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05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Ensemble Stacking for Imbalanced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48833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 Comparative Study of Machine Learning Approaches on Credit Card Transaction Data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899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Sanawer Batool &amp; Mehwish Shafiq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079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University of Central Punjab, Lahore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260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January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675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5046940" y="34882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395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134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14035" y="60794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6844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 free to reach out to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3885"/>
            <a:ext cx="7582138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Challenge of Fraud Detection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1726763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985957" y="194583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6693" y="2126575"/>
            <a:ext cx="295751" cy="2957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957" y="282225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Pervasive Problem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957" y="3296007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 losses exceed billions annually as fraudsters exploit digital payment systems, creating a critical need for robust detection methods.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737" y="1726763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43813" y="1945838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549" y="2126575"/>
            <a:ext cx="295751" cy="2957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3813" y="2822258"/>
            <a:ext cx="284035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Extreme Class Imbalance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3813" y="3296007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Fraudulent transactions typically represent less than 1% of data (0.17% in this study), posing a significant challenge for ML models.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6882" y="478571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957" y="500479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693" y="5185529"/>
            <a:ext cx="295751" cy="2957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957" y="588121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Asymmetric Costs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5957" y="6354961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Missing a fraud (False Negative) costs approximately $500, while a false alarm (False Positive) costs around $10, highlighting the economic stakes.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737" y="4785717"/>
            <a:ext cx="6438781" cy="2839879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43813" y="5004792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549" y="5185529"/>
            <a:ext cx="295751" cy="2957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3813" y="5881211"/>
            <a:ext cx="391275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 of Traditional Systems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3813" y="6354961"/>
            <a:ext cx="600063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Rule-based systems struggle to adapt to evolving fraud patterns and often generate unacceptably high false-positive rates.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1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3369469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Research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4390906"/>
            <a:ext cx="4214098" cy="3230285"/>
          </a:xfrm>
          <a:prstGeom prst="roundRect">
            <a:avLst>
              <a:gd name="adj" fmla="val 45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4390906"/>
            <a:ext cx="121920" cy="3230285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4642247"/>
            <a:ext cx="3619976" cy="828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Evaluation of Individual Algorithms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115854" y="5602962"/>
            <a:ext cx="3619976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performance of Logistic Regression, Random Forest, and XGBoost when combined with SMOTE oversampling to balance data.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8032" y="4390906"/>
            <a:ext cx="4214217" cy="3230285"/>
          </a:xfrm>
          <a:prstGeom prst="roundRect">
            <a:avLst>
              <a:gd name="adj" fmla="val 45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77552" y="4390906"/>
            <a:ext cx="121920" cy="3230285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5550813" y="4642247"/>
            <a:ext cx="3620095" cy="828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Innovation in Ensemble Stacking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5550813" y="5602962"/>
            <a:ext cx="3620095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Determine if a sophisticated ensemble stacking approach can achieve superior performance compared to individual machine learning models.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3110" y="4390906"/>
            <a:ext cx="4214217" cy="3230285"/>
          </a:xfrm>
          <a:prstGeom prst="roundRect">
            <a:avLst>
              <a:gd name="adj" fmla="val 45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2630" y="4390906"/>
            <a:ext cx="121920" cy="3230285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9985891" y="4642247"/>
            <a:ext cx="3620095" cy="828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Decision Framework for Institutions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9985891" y="5602962"/>
            <a:ext cx="3620095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precision-recall trade-offs and cost-benefit implications to provide a practical guide for financial institutions in model selection.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634157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 &amp;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887260"/>
            <a:ext cx="340828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&amp; Preprocessing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8670" y="2534960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Kaggle Credit Card Fraud Detection dataset (284,807 transactions; 492 frauds).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8670" y="3334822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Exclusion of 'Time' feature; normalization of 'Amount' via StandardScaler.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8670" y="4134683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80-20 Stratified Train-Test split to preserve class distribution.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3107" y="5109210"/>
            <a:ext cx="1922740" cy="19227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7735" y="1887260"/>
            <a:ext cx="338042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Handling Imbalance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7735" y="2534960"/>
            <a:ext cx="6251615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Applied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SMOTE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(Synthetic Minority Over-sampling Technique) to the training set only to achieve a 1:1 class ratio, ensuring models learn effectively from minority class examples.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75" y="3870008"/>
            <a:ext cx="3487817" cy="3487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Architectures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4313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fundamental linear model used as a baseline, particularly effective with well-scaled features.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9286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powerful bagging ensemble of decision trees, known for its robustness and resistance to overfitting.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5650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highly efficient and flexible gradient boosting framework, incorporating advanced regularization for superior performance.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684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Ensemble Stacking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17505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meta-learning approach that combines predictions from multiple base learners, leveraging their complementary strengths for improved accuracy.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Performance Results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9620" y="1731526"/>
            <a:ext cx="13091160" cy="3161586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7240" y="1739146"/>
            <a:ext cx="13075920" cy="6226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7506" y="1878687"/>
            <a:ext cx="217170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616404" y="1878687"/>
            <a:ext cx="216789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Recall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6231493" y="1878687"/>
            <a:ext cx="216789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Precision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846582" y="1878687"/>
            <a:ext cx="216789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F1-Score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1461671" y="1878687"/>
            <a:ext cx="217170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Net Benefit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777240" y="2361843"/>
            <a:ext cx="13075920" cy="6309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7506" y="2501384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616404" y="2501384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90.82%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231493" y="2501384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7.73%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846582" y="2501384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14.25%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1461671" y="2501384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$24,130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7240" y="2992755"/>
            <a:ext cx="13075920" cy="6309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7506" y="3132296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616404" y="3132296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84.69%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231493" y="3132296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84.69%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8846582" y="3132296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84.69%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1461671" y="3132296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$33,850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77240" y="3623667"/>
            <a:ext cx="13075920" cy="6309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97506" y="3763208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XGBoost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3616404" y="3763208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86.73%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6231493" y="3763208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83.33%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8846582" y="3763208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85.00%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11461671" y="3763208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$33,830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77240" y="4254579"/>
            <a:ext cx="13075920" cy="6309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97506" y="4394121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Ensemble Stacking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3616404" y="4394121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88.78%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6231493" y="4394121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77.68%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8846582" y="4394121"/>
            <a:ext cx="216789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82.86%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11461671" y="4394121"/>
            <a:ext cx="217170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$33,750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769620" y="5140404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35" name="Shape 33"/>
          <p:cNvSpPr/>
          <p:nvPr/>
        </p:nvSpPr>
        <p:spPr>
          <a:xfrm>
            <a:off x="769620" y="5739527"/>
            <a:ext cx="13091160" cy="1286113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3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409" y="6065639"/>
            <a:ext cx="274796" cy="219789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1483995" y="6014204"/>
            <a:ext cx="12156996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Net Benefit calculated based on a $500 cost for False Negatives and $10 for False Positives, highlighting real-world financial impact.</a:t>
            </a:r>
            <a:endParaRPr lang="en-US" sz="1700" dirty="0"/>
          </a:p>
        </p:txBody>
      </p:sp>
      <p:sp>
        <p:nvSpPr>
          <p:cNvPr id="38" name="Text 35"/>
          <p:cNvSpPr/>
          <p:nvPr/>
        </p:nvSpPr>
        <p:spPr>
          <a:xfrm>
            <a:off x="769620" y="7272933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72020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Findings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136" y="1657231"/>
            <a:ext cx="810458" cy="1815703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62382" y="2375178"/>
            <a:ext cx="303848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722120" y="1859756"/>
            <a:ext cx="269319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XGBoost Won on F1-Score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722120" y="2297787"/>
            <a:ext cx="6712744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Contrary to our initial hypothesis, XGBoost (85.00%) achieved a superior F1-score, outperforming the ensemble (82.86%) in overall balance between precision and recall.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9136" y="3675459"/>
            <a:ext cx="810458" cy="1815703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62382" y="4393406"/>
            <a:ext cx="303848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722120" y="3877985"/>
            <a:ext cx="283464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Ensemble's Strategic Niche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722120" y="4316016"/>
            <a:ext cx="6712744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stacking model secured the second-highest recall (88.78%), demonstrating its effectiveness in identifying a larger proportion of fraudulent transactions than individual tree-based models.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9136" y="5693688"/>
            <a:ext cx="810458" cy="1815703"/>
          </a:xfrm>
          <a:prstGeom prst="roundRect">
            <a:avLst>
              <a:gd name="adj" fmla="val 360019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62382" y="6411635"/>
            <a:ext cx="303848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722120" y="589621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Economic Optimal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722120" y="6334244"/>
            <a:ext cx="6712744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Random Forest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delivered the best Return on Investment ($33,850), primarily due to its ability to minimize false positives, leading to reduced operational costs.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0121" y="712232"/>
            <a:ext cx="6222206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Practical Decision Framework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981" y="1865709"/>
            <a:ext cx="3768447" cy="3768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0121" y="5859780"/>
            <a:ext cx="289214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For Risk-Averse Institutions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70121" y="6373773"/>
            <a:ext cx="610028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Prioritize high-recall models like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 Regression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or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Ensemble Stacking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maximize fraud detection and minimize potential financial losses, even at the cost of higher false positives.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34" y="1865709"/>
            <a:ext cx="3768447" cy="37684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7374" y="5859780"/>
            <a:ext cx="363664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For Customer-Focused Institutions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67374" y="6373773"/>
            <a:ext cx="610028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 for high-precision models such as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Random Forest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XGBoost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reduce false alarms, thereby minimizing customer friction and associated service costs.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0863" y="995720"/>
            <a:ext cx="509230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Model Selection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2751058" y="2320290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 is Key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190863" y="2738914"/>
            <a:ext cx="3980855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optimal fraud detection model is highly dependent on the specific operational context and strategic objectives of the financial institution.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1718" y="2467451"/>
            <a:ext cx="4286964" cy="428696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05" y="3825835"/>
            <a:ext cx="272296" cy="2722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58682" y="1988106"/>
            <a:ext cx="2468047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Balancing Financial Loss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458682" y="2406729"/>
            <a:ext cx="3980855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primary consideration is the minimization of financial losses from undetected fraud, driving the need for high-recall models.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18" y="2467451"/>
            <a:ext cx="4286964" cy="4286964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0107" y="3424833"/>
            <a:ext cx="272296" cy="2722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45993" y="3626882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Experience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845993" y="4045506"/>
            <a:ext cx="3593544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Equally important is maintaining a positive customer experience by reducing false positives that lead to legitimate transactions being declined.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718" y="2467451"/>
            <a:ext cx="4286964" cy="428696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2821" y="4474726"/>
            <a:ext cx="272296" cy="2722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458682" y="5575578"/>
            <a:ext cx="242066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Ensemble Value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9458682" y="5994202"/>
            <a:ext cx="3980855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Ensemble stacking adds significant value when base models exhibit diverse strengths, allowing for a more comprehensive and adaptive detection system.</a:t>
            </a:r>
            <a:endParaRPr lang="en-US" sz="15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1718" y="2467451"/>
            <a:ext cx="4286964" cy="4286964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0107" y="5524500"/>
            <a:ext cx="272296" cy="27229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693908" y="5088374"/>
            <a:ext cx="2477810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Matching Risk Tolerance</a:t>
            </a:r>
            <a:endParaRPr lang="en-US" sz="1900" dirty="0"/>
          </a:p>
        </p:txBody>
      </p:sp>
      <p:sp>
        <p:nvSpPr>
          <p:cNvPr id="20" name="Text 10"/>
          <p:cNvSpPr/>
          <p:nvPr/>
        </p:nvSpPr>
        <p:spPr>
          <a:xfrm>
            <a:off x="1190863" y="5506998"/>
            <a:ext cx="3980855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final choice of model must directly correspond to the institution's predefined risk tolerance and desired balance between security and user convenience.</a:t>
            </a:r>
            <a:endParaRPr lang="en-US" sz="150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1718" y="2467451"/>
            <a:ext cx="4286964" cy="4286964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5905" y="5123498"/>
            <a:ext cx="272296" cy="272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2026-01-14T18:39:51Z</dcterms:created>
  <dcterms:modified xsi:type="dcterms:W3CDTF">2026-01-14T18:39:51Z</dcterms:modified>
</cp:coreProperties>
</file>